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307" r:id="rId2"/>
    <p:sldId id="304" r:id="rId3"/>
    <p:sldId id="311" r:id="rId4"/>
    <p:sldId id="312" r:id="rId5"/>
    <p:sldId id="313" r:id="rId6"/>
    <p:sldId id="314" r:id="rId7"/>
    <p:sldId id="315" r:id="rId8"/>
    <p:sldId id="316" r:id="rId9"/>
    <p:sldId id="317" r:id="rId10"/>
  </p:sldIdLst>
  <p:sldSz cx="12188825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26C"/>
    <a:srgbClr val="95D735"/>
    <a:srgbClr val="9F1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0" autoAdjust="0"/>
    <p:restoredTop sz="83848" autoAdjust="0"/>
  </p:normalViewPr>
  <p:slideViewPr>
    <p:cSldViewPr>
      <p:cViewPr varScale="1">
        <p:scale>
          <a:sx n="81" d="100"/>
          <a:sy n="81" d="100"/>
        </p:scale>
        <p:origin x="298" y="5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10/3/2018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10/3/2018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/>
              <a:t>Welcome Rich Dunlap RGM and Zach Goodman, Arch with CSDA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/>
              <a:t>Meeting Goal – Informational Update on Progress for Schematics Designs – including budget/cost estimate and scope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/>
              <a:t>I’m going to briefly bring you up to speed on progress since the last Board presentation in February.  Thank you for meeting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5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7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3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16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63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6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6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rallelogram 7"/>
          <p:cNvSpPr/>
          <p:nvPr userDrawn="1"/>
        </p:nvSpPr>
        <p:spPr>
          <a:xfrm>
            <a:off x="842352" y="606206"/>
            <a:ext cx="10484024" cy="5573039"/>
          </a:xfrm>
          <a:custGeom>
            <a:avLst/>
            <a:gdLst>
              <a:gd name="connsiteX0" fmla="*/ 0 w 10896600"/>
              <a:gd name="connsiteY0" fmla="*/ 5410200 h 5410200"/>
              <a:gd name="connsiteX1" fmla="*/ 1352550 w 10896600"/>
              <a:gd name="connsiteY1" fmla="*/ 0 h 5410200"/>
              <a:gd name="connsiteX2" fmla="*/ 10896600 w 10896600"/>
              <a:gd name="connsiteY2" fmla="*/ 0 h 5410200"/>
              <a:gd name="connsiteX3" fmla="*/ 9544050 w 10896600"/>
              <a:gd name="connsiteY3" fmla="*/ 5410200 h 5410200"/>
              <a:gd name="connsiteX4" fmla="*/ 0 w 10896600"/>
              <a:gd name="connsiteY4" fmla="*/ 5410200 h 5410200"/>
              <a:gd name="connsiteX0" fmla="*/ 0 w 10733762"/>
              <a:gd name="connsiteY0" fmla="*/ 5234835 h 5410200"/>
              <a:gd name="connsiteX1" fmla="*/ 1189712 w 10733762"/>
              <a:gd name="connsiteY1" fmla="*/ 0 h 5410200"/>
              <a:gd name="connsiteX2" fmla="*/ 10733762 w 10733762"/>
              <a:gd name="connsiteY2" fmla="*/ 0 h 5410200"/>
              <a:gd name="connsiteX3" fmla="*/ 9381212 w 10733762"/>
              <a:gd name="connsiteY3" fmla="*/ 5410200 h 5410200"/>
              <a:gd name="connsiteX4" fmla="*/ 0 w 10733762"/>
              <a:gd name="connsiteY4" fmla="*/ 5234835 h 5410200"/>
              <a:gd name="connsiteX0" fmla="*/ 0 w 10771340"/>
              <a:gd name="connsiteY0" fmla="*/ 5360096 h 5410200"/>
              <a:gd name="connsiteX1" fmla="*/ 1227290 w 10771340"/>
              <a:gd name="connsiteY1" fmla="*/ 0 h 5410200"/>
              <a:gd name="connsiteX2" fmla="*/ 10771340 w 10771340"/>
              <a:gd name="connsiteY2" fmla="*/ 0 h 5410200"/>
              <a:gd name="connsiteX3" fmla="*/ 9418790 w 10771340"/>
              <a:gd name="connsiteY3" fmla="*/ 5410200 h 5410200"/>
              <a:gd name="connsiteX4" fmla="*/ 0 w 10771340"/>
              <a:gd name="connsiteY4" fmla="*/ 5360096 h 5410200"/>
              <a:gd name="connsiteX0" fmla="*/ 0 w 10771340"/>
              <a:gd name="connsiteY0" fmla="*/ 5360096 h 5360096"/>
              <a:gd name="connsiteX1" fmla="*/ 1227290 w 10771340"/>
              <a:gd name="connsiteY1" fmla="*/ 0 h 5360096"/>
              <a:gd name="connsiteX2" fmla="*/ 10771340 w 10771340"/>
              <a:gd name="connsiteY2" fmla="*/ 0 h 5360096"/>
              <a:gd name="connsiteX3" fmla="*/ 9819623 w 10771340"/>
              <a:gd name="connsiteY3" fmla="*/ 5335043 h 5360096"/>
              <a:gd name="connsiteX4" fmla="*/ 0 w 10771340"/>
              <a:gd name="connsiteY4" fmla="*/ 5360096 h 5360096"/>
              <a:gd name="connsiteX0" fmla="*/ 0 w 10345455"/>
              <a:gd name="connsiteY0" fmla="*/ 5573039 h 5573039"/>
              <a:gd name="connsiteX1" fmla="*/ 1227290 w 10345455"/>
              <a:gd name="connsiteY1" fmla="*/ 212943 h 5573039"/>
              <a:gd name="connsiteX2" fmla="*/ 10345455 w 10345455"/>
              <a:gd name="connsiteY2" fmla="*/ 0 h 5573039"/>
              <a:gd name="connsiteX3" fmla="*/ 9819623 w 10345455"/>
              <a:gd name="connsiteY3" fmla="*/ 5547986 h 5573039"/>
              <a:gd name="connsiteX4" fmla="*/ 0 w 10345455"/>
              <a:gd name="connsiteY4" fmla="*/ 5573039 h 5573039"/>
              <a:gd name="connsiteX0" fmla="*/ 100469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00469 w 10445924"/>
              <a:gd name="connsiteY4" fmla="*/ 5573039 h 5573039"/>
              <a:gd name="connsiteX0" fmla="*/ 376042 w 10445924"/>
              <a:gd name="connsiteY0" fmla="*/ 5435252 h 5547986"/>
              <a:gd name="connsiteX1" fmla="*/ 0 w 10445924"/>
              <a:gd name="connsiteY1" fmla="*/ 250521 h 5547986"/>
              <a:gd name="connsiteX2" fmla="*/ 10445924 w 10445924"/>
              <a:gd name="connsiteY2" fmla="*/ 0 h 5547986"/>
              <a:gd name="connsiteX3" fmla="*/ 9920092 w 10445924"/>
              <a:gd name="connsiteY3" fmla="*/ 5547986 h 5547986"/>
              <a:gd name="connsiteX4" fmla="*/ 376042 w 10445924"/>
              <a:gd name="connsiteY4" fmla="*/ 5435252 h 5547986"/>
              <a:gd name="connsiteX0" fmla="*/ 112995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12995 w 10445924"/>
              <a:gd name="connsiteY4" fmla="*/ 5573039 h 557303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67036 h 5592089"/>
              <a:gd name="connsiteX4" fmla="*/ 112995 w 10464974"/>
              <a:gd name="connsiteY4" fmla="*/ 5592089 h 559208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47986 h 5592089"/>
              <a:gd name="connsiteX4" fmla="*/ 112995 w 10464974"/>
              <a:gd name="connsiteY4" fmla="*/ 5592089 h 5592089"/>
              <a:gd name="connsiteX0" fmla="*/ 112995 w 10464974"/>
              <a:gd name="connsiteY0" fmla="*/ 5573039 h 5573039"/>
              <a:gd name="connsiteX1" fmla="*/ 0 w 10464974"/>
              <a:gd name="connsiteY1" fmla="*/ 269571 h 5573039"/>
              <a:gd name="connsiteX2" fmla="*/ 10464974 w 10464974"/>
              <a:gd name="connsiteY2" fmla="*/ 0 h 5573039"/>
              <a:gd name="connsiteX3" fmla="*/ 9920092 w 10464974"/>
              <a:gd name="connsiteY3" fmla="*/ 5547986 h 5573039"/>
              <a:gd name="connsiteX4" fmla="*/ 112995 w 10464974"/>
              <a:gd name="connsiteY4" fmla="*/ 5573039 h 5573039"/>
              <a:gd name="connsiteX0" fmla="*/ 132045 w 10484024"/>
              <a:gd name="connsiteY0" fmla="*/ 5573039 h 5573039"/>
              <a:gd name="connsiteX1" fmla="*/ 0 w 10484024"/>
              <a:gd name="connsiteY1" fmla="*/ 269571 h 5573039"/>
              <a:gd name="connsiteX2" fmla="*/ 10484024 w 10484024"/>
              <a:gd name="connsiteY2" fmla="*/ 0 h 5573039"/>
              <a:gd name="connsiteX3" fmla="*/ 9939142 w 10484024"/>
              <a:gd name="connsiteY3" fmla="*/ 5547986 h 5573039"/>
              <a:gd name="connsiteX4" fmla="*/ 132045 w 10484024"/>
              <a:gd name="connsiteY4" fmla="*/ 5573039 h 557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024" h="5573039">
                <a:moveTo>
                  <a:pt x="132045" y="5573039"/>
                </a:moveTo>
                <a:lnTo>
                  <a:pt x="0" y="269571"/>
                </a:lnTo>
                <a:lnTo>
                  <a:pt x="10484024" y="0"/>
                </a:lnTo>
                <a:lnTo>
                  <a:pt x="9939142" y="5547986"/>
                </a:lnTo>
                <a:lnTo>
                  <a:pt x="132045" y="5573039"/>
                </a:lnTo>
                <a:close/>
              </a:path>
            </a:pathLst>
          </a:custGeom>
          <a:solidFill>
            <a:schemeClr val="bg2">
              <a:lumMod val="25000"/>
              <a:alpha val="73000"/>
            </a:schemeClr>
          </a:solidFill>
          <a:ln cap="rnd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7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3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193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7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8752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05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1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7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829175-527E-46A3-863C-1BB1F163B84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76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671" userDrawn="1">
          <p15:clr>
            <a:srgbClr val="F26B43"/>
          </p15:clr>
        </p15:guide>
        <p15:guide id="4" pos="6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756" y="2386348"/>
            <a:ext cx="11188856" cy="1498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Citizen Bond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versight Committee – Site Inspection Subcommittee Report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October 4, </a:t>
            </a:r>
            <a:r>
              <a:rPr lang="en-US" dirty="0" smtClean="0">
                <a:solidFill>
                  <a:schemeClr val="tx1"/>
                </a:solidFill>
              </a:rPr>
              <a:t>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3745" y="1262355"/>
            <a:ext cx="10659605" cy="11612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Moraga School District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Measure V Planning</a:t>
            </a:r>
            <a:br>
              <a:rPr lang="en-US" sz="6000" dirty="0" smtClean="0"/>
            </a:br>
            <a:endParaRPr lang="en-US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812800" y="5486399"/>
            <a:ext cx="3529012" cy="882139"/>
            <a:chOff x="3619" y="58660"/>
            <a:chExt cx="3529012" cy="882139"/>
          </a:xfrm>
        </p:grpSpPr>
        <p:sp>
          <p:nvSpPr>
            <p:cNvPr id="6" name="Rectangle 5"/>
            <p:cNvSpPr/>
            <p:nvPr/>
          </p:nvSpPr>
          <p:spPr>
            <a:xfrm>
              <a:off x="3619" y="58660"/>
              <a:ext cx="3529012" cy="8821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3619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Enhanced Learning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Environment</a:t>
              </a:r>
              <a:endParaRPr lang="en-US" sz="21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41812" y="5486398"/>
            <a:ext cx="3529012" cy="882139"/>
            <a:chOff x="4026693" y="58660"/>
            <a:chExt cx="3529012" cy="882139"/>
          </a:xfrm>
        </p:grpSpPr>
        <p:sp>
          <p:nvSpPr>
            <p:cNvPr id="9" name="Rectangle 8"/>
            <p:cNvSpPr/>
            <p:nvPr/>
          </p:nvSpPr>
          <p:spPr>
            <a:xfrm>
              <a:off x="4026693" y="58660"/>
              <a:ext cx="3529012" cy="8821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1825086"/>
                <a:satOff val="608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026693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Safety</a:t>
              </a:r>
              <a:endParaRPr lang="en-US" sz="21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47012" y="5486399"/>
            <a:ext cx="3529012" cy="882139"/>
            <a:chOff x="8049768" y="58660"/>
            <a:chExt cx="3529012" cy="882139"/>
          </a:xfrm>
        </p:grpSpPr>
        <p:sp>
          <p:nvSpPr>
            <p:cNvPr id="12" name="Rectangle 11"/>
            <p:cNvSpPr/>
            <p:nvPr/>
          </p:nvSpPr>
          <p:spPr>
            <a:xfrm>
              <a:off x="8049768" y="58660"/>
              <a:ext cx="3529012" cy="8821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3650173"/>
                <a:satOff val="12174"/>
                <a:lumOff val="192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8049768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Infrastructure</a:t>
              </a:r>
              <a:endParaRPr lang="en-US" sz="21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4025" y="3135648"/>
            <a:ext cx="11734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3600" dirty="0" smtClean="0"/>
              <a:t>Safe</a:t>
            </a:r>
            <a:r>
              <a:rPr lang="en-US" sz="3600" dirty="0"/>
              <a:t>, F</a:t>
            </a:r>
            <a:r>
              <a:rPr lang="en-US" sz="3600" dirty="0" smtClean="0"/>
              <a:t>unctional, </a:t>
            </a:r>
            <a:r>
              <a:rPr lang="en-US" sz="3600" dirty="0"/>
              <a:t>M</a:t>
            </a:r>
            <a:r>
              <a:rPr lang="en-US" sz="3600" dirty="0" smtClean="0"/>
              <a:t>odern </a:t>
            </a:r>
            <a:r>
              <a:rPr lang="en-US" sz="3600" dirty="0"/>
              <a:t>L</a:t>
            </a:r>
            <a:r>
              <a:rPr lang="en-US" sz="3600" dirty="0" smtClean="0"/>
              <a:t>earning Environments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612" y="268069"/>
            <a:ext cx="9157030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>
                <a:tint val="40000"/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defRPr sz="3200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Quick Start Projects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79838"/>
              </p:ext>
            </p:extLst>
          </p:nvPr>
        </p:nvGraphicFramePr>
        <p:xfrm>
          <a:off x="608012" y="1219200"/>
          <a:ext cx="10972800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4240">
                  <a:extLst>
                    <a:ext uri="{9D8B030D-6E8A-4147-A177-3AD203B41FA5}">
                      <a16:colId xmlns:a16="http://schemas.microsoft.com/office/drawing/2014/main" val="3096523840"/>
                    </a:ext>
                  </a:extLst>
                </a:gridCol>
                <a:gridCol w="6258560">
                  <a:extLst>
                    <a:ext uri="{9D8B030D-6E8A-4147-A177-3AD203B41FA5}">
                      <a16:colId xmlns:a16="http://schemas.microsoft.com/office/drawing/2014/main" val="169593424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Site Inspection Date and Time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Site inspection Location &amp; Project Date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9289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September 27,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LP playground/resurface (Summer of 17)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2092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September 27,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CP retaining wall (Summer of 17)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53482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October 7 and 15, 2017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JM, </a:t>
                      </a:r>
                      <a:r>
                        <a:rPr lang="en-US" sz="2000" dirty="0" err="1">
                          <a:effectLst/>
                        </a:rPr>
                        <a:t>Bldg</a:t>
                      </a:r>
                      <a:r>
                        <a:rPr lang="en-US" sz="2000" dirty="0">
                          <a:effectLst/>
                        </a:rPr>
                        <a:t> G (Winter 17/18)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87201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 October 2, 2018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CP tables and benches (Summer of 18)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19514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October 2, 2018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DR tables and benches (Summer of 18)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0703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 October 2, 2018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LP tables and benches (Summer of 18)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86796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October 2, 2018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CP two retaining walls (Summer of 18)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28750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October 2, 2018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LP two retaining walls (Summer of 18)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194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October 2, 2018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JM playground (Summer of 18)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2472" marR="52472" marT="7288" marB="0" anchor="ctr">
                    <a:solidFill>
                      <a:srgbClr val="B2E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448719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84212" y="3352800"/>
            <a:ext cx="10820400" cy="2971800"/>
          </a:xfrm>
          <a:prstGeom prst="round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3212" y="6303389"/>
            <a:ext cx="3529012" cy="380999"/>
            <a:chOff x="3619" y="58660"/>
            <a:chExt cx="3529012" cy="882139"/>
          </a:xfrm>
        </p:grpSpPr>
        <p:sp>
          <p:nvSpPr>
            <p:cNvPr id="6" name="Rectangle 5"/>
            <p:cNvSpPr/>
            <p:nvPr/>
          </p:nvSpPr>
          <p:spPr>
            <a:xfrm>
              <a:off x="3619" y="58660"/>
              <a:ext cx="3529012" cy="8821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3619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Enhanced </a:t>
              </a:r>
              <a:r>
                <a:rPr lang="en-US" sz="1200" kern="1200" dirty="0" smtClean="0"/>
                <a:t>Learning Environment</a:t>
              </a:r>
              <a:endParaRPr lang="en-US" sz="12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71830" y="6303389"/>
            <a:ext cx="3529012" cy="381000"/>
            <a:chOff x="4026693" y="58660"/>
            <a:chExt cx="3529012" cy="882139"/>
          </a:xfrm>
        </p:grpSpPr>
        <p:sp>
          <p:nvSpPr>
            <p:cNvPr id="9" name="Rectangle 8"/>
            <p:cNvSpPr/>
            <p:nvPr/>
          </p:nvSpPr>
          <p:spPr>
            <a:xfrm>
              <a:off x="4026693" y="58660"/>
              <a:ext cx="3529012" cy="8821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1825086"/>
                <a:satOff val="608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026693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Safety</a:t>
              </a:r>
              <a:endParaRPr lang="en-US" sz="1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8251" y="6303389"/>
            <a:ext cx="3529012" cy="381000"/>
            <a:chOff x="8049768" y="58660"/>
            <a:chExt cx="3529012" cy="88213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8049768" y="58660"/>
              <a:ext cx="3529012" cy="882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3650173"/>
                <a:satOff val="12174"/>
                <a:lumOff val="192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8049768" y="58660"/>
              <a:ext cx="3529012" cy="8821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Infrastructure</a:t>
              </a:r>
              <a:endParaRPr lang="en-US" sz="1200" kern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57821" y="152400"/>
            <a:ext cx="9157030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3">
                <a:tint val="40000"/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defRPr sz="3200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New Elem MUR Tables and benches</a:t>
            </a:r>
          </a:p>
          <a:p>
            <a:pPr algn="ctr">
              <a:defRPr sz="3200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Before</a:t>
            </a:r>
            <a:endParaRPr lang="en-US" sz="3600" dirty="0"/>
          </a:p>
        </p:txBody>
      </p:sp>
      <p:pic>
        <p:nvPicPr>
          <p:cNvPr id="18" name="Picture 10" descr="IMG_78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676400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G_78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30" y="1678712"/>
            <a:ext cx="2359309" cy="176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G_78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51" y="1673258"/>
            <a:ext cx="2366581" cy="17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G_78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3706002"/>
            <a:ext cx="3119437" cy="23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3212" y="6303389"/>
            <a:ext cx="3529012" cy="380999"/>
            <a:chOff x="3619" y="58660"/>
            <a:chExt cx="3529012" cy="882139"/>
          </a:xfrm>
        </p:grpSpPr>
        <p:sp>
          <p:nvSpPr>
            <p:cNvPr id="6" name="Rectangle 5"/>
            <p:cNvSpPr/>
            <p:nvPr/>
          </p:nvSpPr>
          <p:spPr>
            <a:xfrm>
              <a:off x="3619" y="58660"/>
              <a:ext cx="3529012" cy="8821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3619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Enhanced </a:t>
              </a:r>
              <a:r>
                <a:rPr lang="en-US" sz="1200" kern="1200" dirty="0" smtClean="0"/>
                <a:t>Learning Environment</a:t>
              </a:r>
              <a:endParaRPr lang="en-US" sz="12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71830" y="6303389"/>
            <a:ext cx="3529012" cy="381000"/>
            <a:chOff x="4026693" y="58660"/>
            <a:chExt cx="3529012" cy="882139"/>
          </a:xfrm>
        </p:grpSpPr>
        <p:sp>
          <p:nvSpPr>
            <p:cNvPr id="9" name="Rectangle 8"/>
            <p:cNvSpPr/>
            <p:nvPr/>
          </p:nvSpPr>
          <p:spPr>
            <a:xfrm>
              <a:off x="4026693" y="58660"/>
              <a:ext cx="3529012" cy="8821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1825086"/>
                <a:satOff val="608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026693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Safety</a:t>
              </a:r>
              <a:endParaRPr lang="en-US" sz="1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8251" y="6303389"/>
            <a:ext cx="3529012" cy="381000"/>
            <a:chOff x="8049768" y="58660"/>
            <a:chExt cx="3529012" cy="88213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8049768" y="58660"/>
              <a:ext cx="3529012" cy="882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3650173"/>
                <a:satOff val="12174"/>
                <a:lumOff val="192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8049768" y="58660"/>
              <a:ext cx="3529012" cy="8821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Infrastructure</a:t>
              </a:r>
              <a:endParaRPr lang="en-US" sz="1200" kern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57821" y="152400"/>
            <a:ext cx="9157030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3">
                <a:tint val="40000"/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defRPr sz="3200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New Elem MUR Tables and benches</a:t>
            </a:r>
          </a:p>
          <a:p>
            <a:pPr algn="ctr">
              <a:defRPr sz="3200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AFTER</a:t>
            </a:r>
            <a:endParaRPr lang="en-US" sz="3600" dirty="0"/>
          </a:p>
        </p:txBody>
      </p:sp>
      <p:pic>
        <p:nvPicPr>
          <p:cNvPr id="17" name="Picture 6" descr="IMG_3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15213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G_36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521308"/>
            <a:ext cx="4574691" cy="45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1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3212" y="6303389"/>
            <a:ext cx="3529012" cy="380999"/>
            <a:chOff x="3619" y="58660"/>
            <a:chExt cx="3529012" cy="882139"/>
          </a:xfrm>
        </p:grpSpPr>
        <p:sp>
          <p:nvSpPr>
            <p:cNvPr id="6" name="Rectangle 5"/>
            <p:cNvSpPr/>
            <p:nvPr/>
          </p:nvSpPr>
          <p:spPr>
            <a:xfrm>
              <a:off x="3619" y="58660"/>
              <a:ext cx="3529012" cy="8821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3619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Enhanced </a:t>
              </a:r>
              <a:r>
                <a:rPr lang="en-US" sz="1200" kern="1200" dirty="0" smtClean="0"/>
                <a:t>Learning Environment</a:t>
              </a:r>
              <a:endParaRPr lang="en-US" sz="12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71830" y="6303389"/>
            <a:ext cx="3529012" cy="381000"/>
            <a:chOff x="4026693" y="58660"/>
            <a:chExt cx="3529012" cy="882139"/>
          </a:xfrm>
        </p:grpSpPr>
        <p:sp>
          <p:nvSpPr>
            <p:cNvPr id="9" name="Rectangle 8"/>
            <p:cNvSpPr/>
            <p:nvPr/>
          </p:nvSpPr>
          <p:spPr>
            <a:xfrm>
              <a:off x="4026693" y="58660"/>
              <a:ext cx="3529012" cy="8821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1825086"/>
                <a:satOff val="608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026693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Safety</a:t>
              </a:r>
              <a:endParaRPr lang="en-US" sz="1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8251" y="6303389"/>
            <a:ext cx="3529012" cy="381000"/>
            <a:chOff x="8049768" y="58660"/>
            <a:chExt cx="3529012" cy="88213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8049768" y="58660"/>
              <a:ext cx="3529012" cy="882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3650173"/>
                <a:satOff val="12174"/>
                <a:lumOff val="192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8049768" y="58660"/>
              <a:ext cx="3529012" cy="8821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Infrastructure</a:t>
              </a:r>
              <a:endParaRPr lang="en-US" sz="1200" kern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57821" y="152400"/>
            <a:ext cx="9157030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3">
                <a:tint val="40000"/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defRPr sz="3200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JMIS Playground – Slurry/SEAL</a:t>
            </a:r>
          </a:p>
          <a:p>
            <a:pPr algn="ctr">
              <a:defRPr sz="3200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Before</a:t>
            </a:r>
            <a:endParaRPr lang="en-US" sz="3600" dirty="0"/>
          </a:p>
        </p:txBody>
      </p:sp>
      <p:pic>
        <p:nvPicPr>
          <p:cNvPr id="17" name="Picture 6" descr="20180703_15045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524000"/>
            <a:ext cx="2590800" cy="460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20180703_13550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560921"/>
            <a:ext cx="80772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3212" y="6303389"/>
            <a:ext cx="3529012" cy="380999"/>
            <a:chOff x="3619" y="58660"/>
            <a:chExt cx="3529012" cy="882139"/>
          </a:xfrm>
        </p:grpSpPr>
        <p:sp>
          <p:nvSpPr>
            <p:cNvPr id="6" name="Rectangle 5"/>
            <p:cNvSpPr/>
            <p:nvPr/>
          </p:nvSpPr>
          <p:spPr>
            <a:xfrm>
              <a:off x="3619" y="58660"/>
              <a:ext cx="3529012" cy="8821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3619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Enhanced </a:t>
              </a:r>
              <a:r>
                <a:rPr lang="en-US" sz="1200" kern="1200" dirty="0" smtClean="0"/>
                <a:t>Learning Environment</a:t>
              </a:r>
              <a:endParaRPr lang="en-US" sz="12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71830" y="6303389"/>
            <a:ext cx="3529012" cy="381000"/>
            <a:chOff x="4026693" y="58660"/>
            <a:chExt cx="3529012" cy="882139"/>
          </a:xfrm>
        </p:grpSpPr>
        <p:sp>
          <p:nvSpPr>
            <p:cNvPr id="9" name="Rectangle 8"/>
            <p:cNvSpPr/>
            <p:nvPr/>
          </p:nvSpPr>
          <p:spPr>
            <a:xfrm>
              <a:off x="4026693" y="58660"/>
              <a:ext cx="3529012" cy="8821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1825086"/>
                <a:satOff val="608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026693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Safety</a:t>
              </a:r>
              <a:endParaRPr lang="en-US" sz="1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8251" y="6303389"/>
            <a:ext cx="3529012" cy="381000"/>
            <a:chOff x="8049768" y="58660"/>
            <a:chExt cx="3529012" cy="88213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8049768" y="58660"/>
              <a:ext cx="3529012" cy="882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3650173"/>
                <a:satOff val="12174"/>
                <a:lumOff val="192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8049768" y="58660"/>
              <a:ext cx="3529012" cy="8821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Infrastructure</a:t>
              </a:r>
              <a:endParaRPr lang="en-US" sz="1200" kern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57821" y="152400"/>
            <a:ext cx="9157030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3">
                <a:tint val="40000"/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defRPr sz="3200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JMIS Playground – Slurry/SEAL</a:t>
            </a:r>
          </a:p>
          <a:p>
            <a:pPr algn="ctr">
              <a:defRPr sz="3200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after</a:t>
            </a:r>
            <a:endParaRPr lang="en-US" sz="3600" dirty="0"/>
          </a:p>
        </p:txBody>
      </p:sp>
      <p:pic>
        <p:nvPicPr>
          <p:cNvPr id="14" name="Picture 8" descr="IMG_138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607331"/>
            <a:ext cx="4417886" cy="441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G_138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1602618"/>
            <a:ext cx="5867400" cy="44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7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3212" y="6303389"/>
            <a:ext cx="3529012" cy="380999"/>
            <a:chOff x="3619" y="58660"/>
            <a:chExt cx="3529012" cy="882139"/>
          </a:xfrm>
        </p:grpSpPr>
        <p:sp>
          <p:nvSpPr>
            <p:cNvPr id="6" name="Rectangle 5"/>
            <p:cNvSpPr/>
            <p:nvPr/>
          </p:nvSpPr>
          <p:spPr>
            <a:xfrm>
              <a:off x="3619" y="58660"/>
              <a:ext cx="3529012" cy="8821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3619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Enhanced </a:t>
              </a:r>
              <a:r>
                <a:rPr lang="en-US" sz="1200" kern="1200" dirty="0" smtClean="0"/>
                <a:t>Learning Environment</a:t>
              </a:r>
              <a:endParaRPr lang="en-US" sz="12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71830" y="6303389"/>
            <a:ext cx="3529012" cy="381000"/>
            <a:chOff x="4026693" y="58660"/>
            <a:chExt cx="3529012" cy="882139"/>
          </a:xfrm>
        </p:grpSpPr>
        <p:sp>
          <p:nvSpPr>
            <p:cNvPr id="9" name="Rectangle 8"/>
            <p:cNvSpPr/>
            <p:nvPr/>
          </p:nvSpPr>
          <p:spPr>
            <a:xfrm>
              <a:off x="4026693" y="58660"/>
              <a:ext cx="3529012" cy="8821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1825086"/>
                <a:satOff val="608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026693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Safety</a:t>
              </a:r>
              <a:endParaRPr lang="en-US" sz="1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8251" y="6303389"/>
            <a:ext cx="3529012" cy="381000"/>
            <a:chOff x="8049768" y="58660"/>
            <a:chExt cx="3529012" cy="88213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8049768" y="58660"/>
              <a:ext cx="3529012" cy="882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3650173"/>
                <a:satOff val="12174"/>
                <a:lumOff val="192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8049768" y="58660"/>
              <a:ext cx="3529012" cy="8821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Infrastructure</a:t>
              </a:r>
              <a:endParaRPr lang="en-US" sz="1200" kern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57821" y="152400"/>
            <a:ext cx="9157030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3">
                <a:tint val="40000"/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defRPr sz="3200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CP Block Seat Walls</a:t>
            </a:r>
          </a:p>
          <a:p>
            <a:pPr algn="ctr">
              <a:defRPr sz="3200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Before</a:t>
            </a:r>
            <a:endParaRPr lang="en-US" sz="3600" dirty="0"/>
          </a:p>
        </p:txBody>
      </p:sp>
      <p:pic>
        <p:nvPicPr>
          <p:cNvPr id="14" name="Picture 6" descr="IMG_28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8" y="1478437"/>
            <a:ext cx="2816225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G_28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21" y="1478437"/>
            <a:ext cx="3434619" cy="45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G_28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513" y="1900277"/>
            <a:ext cx="5140750" cy="38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G_28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6" y="3716314"/>
            <a:ext cx="2338388" cy="23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3212" y="6303389"/>
            <a:ext cx="3529012" cy="380999"/>
            <a:chOff x="3619" y="58660"/>
            <a:chExt cx="3529012" cy="882139"/>
          </a:xfrm>
        </p:grpSpPr>
        <p:sp>
          <p:nvSpPr>
            <p:cNvPr id="6" name="Rectangle 5"/>
            <p:cNvSpPr/>
            <p:nvPr/>
          </p:nvSpPr>
          <p:spPr>
            <a:xfrm>
              <a:off x="3619" y="58660"/>
              <a:ext cx="3529012" cy="8821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3619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Enhanced </a:t>
              </a:r>
              <a:r>
                <a:rPr lang="en-US" sz="1200" kern="1200" dirty="0" smtClean="0"/>
                <a:t>Learning Environment</a:t>
              </a:r>
              <a:endParaRPr lang="en-US" sz="12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71830" y="6303389"/>
            <a:ext cx="3529012" cy="381000"/>
            <a:chOff x="4026693" y="58660"/>
            <a:chExt cx="3529012" cy="882139"/>
          </a:xfrm>
        </p:grpSpPr>
        <p:sp>
          <p:nvSpPr>
            <p:cNvPr id="9" name="Rectangle 8"/>
            <p:cNvSpPr/>
            <p:nvPr/>
          </p:nvSpPr>
          <p:spPr>
            <a:xfrm>
              <a:off x="4026693" y="58660"/>
              <a:ext cx="3529012" cy="8821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1825086"/>
                <a:satOff val="608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026693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Safety</a:t>
              </a:r>
              <a:endParaRPr lang="en-US" sz="1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8251" y="6303389"/>
            <a:ext cx="3529012" cy="381000"/>
            <a:chOff x="8049768" y="58660"/>
            <a:chExt cx="3529012" cy="88213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8049768" y="58660"/>
              <a:ext cx="3529012" cy="882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3650173"/>
                <a:satOff val="12174"/>
                <a:lumOff val="192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8049768" y="58660"/>
              <a:ext cx="3529012" cy="8821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Infrastructure</a:t>
              </a:r>
              <a:endParaRPr lang="en-US" sz="1200" kern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57821" y="152400"/>
            <a:ext cx="9157030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3">
                <a:tint val="40000"/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defRPr sz="3200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CP Block Seat Walls</a:t>
            </a:r>
          </a:p>
          <a:p>
            <a:pPr algn="ctr">
              <a:defRPr sz="3200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after</a:t>
            </a:r>
            <a:endParaRPr lang="en-US" sz="3600" dirty="0"/>
          </a:p>
        </p:txBody>
      </p:sp>
      <p:pic>
        <p:nvPicPr>
          <p:cNvPr id="17" name="Picture 8" descr="IMG_3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4" y="1594318"/>
            <a:ext cx="3376533" cy="450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IMG_33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08" y="1601053"/>
            <a:ext cx="3376533" cy="450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IMG_33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583" y="3931374"/>
            <a:ext cx="1617282" cy="215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IMG_74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2304058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G_33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412" y="1630905"/>
            <a:ext cx="1563624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2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3212" y="6303389"/>
            <a:ext cx="3529012" cy="380999"/>
            <a:chOff x="3619" y="58660"/>
            <a:chExt cx="3529012" cy="882139"/>
          </a:xfrm>
        </p:grpSpPr>
        <p:sp>
          <p:nvSpPr>
            <p:cNvPr id="6" name="Rectangle 5"/>
            <p:cNvSpPr/>
            <p:nvPr/>
          </p:nvSpPr>
          <p:spPr>
            <a:xfrm>
              <a:off x="3619" y="58660"/>
              <a:ext cx="3529012" cy="8821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3619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Enhanced </a:t>
              </a:r>
              <a:r>
                <a:rPr lang="en-US" sz="1200" kern="1200" dirty="0" smtClean="0"/>
                <a:t>Learning Environment</a:t>
              </a:r>
              <a:endParaRPr lang="en-US" sz="12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71830" y="6303389"/>
            <a:ext cx="3529012" cy="381000"/>
            <a:chOff x="4026693" y="58660"/>
            <a:chExt cx="3529012" cy="882139"/>
          </a:xfrm>
        </p:grpSpPr>
        <p:sp>
          <p:nvSpPr>
            <p:cNvPr id="9" name="Rectangle 8"/>
            <p:cNvSpPr/>
            <p:nvPr/>
          </p:nvSpPr>
          <p:spPr>
            <a:xfrm>
              <a:off x="4026693" y="58660"/>
              <a:ext cx="3529012" cy="8821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1825086"/>
                <a:satOff val="608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026693" y="58660"/>
              <a:ext cx="3529012" cy="882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Safety</a:t>
              </a:r>
              <a:endParaRPr lang="en-US" sz="1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8251" y="6303389"/>
            <a:ext cx="3529012" cy="381000"/>
            <a:chOff x="8049768" y="58660"/>
            <a:chExt cx="3529012" cy="88213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8049768" y="58660"/>
              <a:ext cx="3529012" cy="882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-3650173"/>
                <a:satOff val="12174"/>
                <a:lumOff val="192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8049768" y="58660"/>
              <a:ext cx="3529012" cy="8821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Infrastructure</a:t>
              </a:r>
              <a:endParaRPr lang="en-US" sz="1200" kern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57821" y="152400"/>
            <a:ext cx="9157030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3">
                <a:tint val="40000"/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defRPr sz="3200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LP</a:t>
            </a:r>
            <a:r>
              <a:rPr lang="en-US" sz="3600" dirty="0" smtClean="0"/>
              <a:t> Block Seat Walls</a:t>
            </a:r>
          </a:p>
          <a:p>
            <a:pPr algn="ctr">
              <a:defRPr sz="3200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after</a:t>
            </a:r>
            <a:endParaRPr lang="en-US" sz="3600" dirty="0"/>
          </a:p>
        </p:txBody>
      </p:sp>
      <p:pic>
        <p:nvPicPr>
          <p:cNvPr id="17" name="Picture 2" descr="IMG_36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4" y="1513002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G_37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1539711"/>
            <a:ext cx="5935761" cy="445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3305</TotalTime>
  <Words>281</Words>
  <Application>Microsoft Office PowerPoint</Application>
  <PresentationFormat>Custom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Malgun Gothic</vt:lpstr>
      <vt:lpstr>Calibri</vt:lpstr>
      <vt:lpstr>Century Gothic</vt:lpstr>
      <vt:lpstr>Palatino Linotype</vt:lpstr>
      <vt:lpstr>Times New Roman</vt:lpstr>
      <vt:lpstr>Wingdings 3</vt:lpstr>
      <vt:lpstr>Slice</vt:lpstr>
      <vt:lpstr>Moraga School District Measure V Planning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Moraga School District Measure V Planning Report</dc:title>
  <dc:creator>Bruce Burns</dc:creator>
  <cp:lastModifiedBy>Bruce Burns</cp:lastModifiedBy>
  <cp:revision>147</cp:revision>
  <cp:lastPrinted>2018-02-14T01:02:55Z</cp:lastPrinted>
  <dcterms:created xsi:type="dcterms:W3CDTF">2018-01-12T21:27:29Z</dcterms:created>
  <dcterms:modified xsi:type="dcterms:W3CDTF">2018-10-03T19:28:32Z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